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406" r:id="rId25"/>
    <p:sldId id="378" r:id="rId26"/>
    <p:sldId id="379" r:id="rId27"/>
    <p:sldId id="380" r:id="rId28"/>
    <p:sldId id="397" r:id="rId29"/>
    <p:sldId id="343" r:id="rId30"/>
    <p:sldId id="407" r:id="rId31"/>
    <p:sldId id="350" r:id="rId32"/>
    <p:sldId id="404" r:id="rId33"/>
    <p:sldId id="405" r:id="rId34"/>
    <p:sldId id="403" r:id="rId35"/>
    <p:sldId id="402" r:id="rId36"/>
    <p:sldId id="398" r:id="rId37"/>
    <p:sldId id="399" r:id="rId38"/>
    <p:sldId id="400" r:id="rId39"/>
    <p:sldId id="401" r:id="rId40"/>
    <p:sldId id="375" r:id="rId41"/>
    <p:sldId id="376" r:id="rId42"/>
    <p:sldId id="368" r:id="rId43"/>
    <p:sldId id="365" r:id="rId44"/>
    <p:sldId id="351" r:id="rId45"/>
    <p:sldId id="352" r:id="rId46"/>
    <p:sldId id="338" r:id="rId47"/>
    <p:sldId id="316" r:id="rId48"/>
    <p:sldId id="3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68237"/>
  </p:normalViewPr>
  <p:slideViewPr>
    <p:cSldViewPr snapToGrid="0" snapToObjects="1" showGuides="1">
      <p:cViewPr>
        <p:scale>
          <a:sx n="74" d="100"/>
          <a:sy n="74" d="100"/>
        </p:scale>
        <p:origin x="816"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172337072"/>
        <c:axId val="1172630096"/>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172722352"/>
        <c:axId val="1173060096"/>
      </c:barChart>
      <c:catAx>
        <c:axId val="117233707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172630096"/>
        <c:crossesAt val="0.0"/>
        <c:auto val="1"/>
        <c:lblAlgn val="ctr"/>
        <c:lblOffset val="100"/>
        <c:noMultiLvlLbl val="0"/>
      </c:catAx>
      <c:valAx>
        <c:axId val="1172630096"/>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172337072"/>
        <c:crosses val="autoZero"/>
        <c:crossBetween val="between"/>
      </c:valAx>
      <c:valAx>
        <c:axId val="1173060096"/>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172722352"/>
        <c:crosses val="max"/>
        <c:crossBetween val="between"/>
      </c:valAx>
      <c:catAx>
        <c:axId val="1172722352"/>
        <c:scaling>
          <c:orientation val="minMax"/>
        </c:scaling>
        <c:delete val="1"/>
        <c:axPos val="b"/>
        <c:numFmt formatCode="General" sourceLinked="1"/>
        <c:majorTickMark val="out"/>
        <c:minorTickMark val="none"/>
        <c:tickLblPos val="nextTo"/>
        <c:crossAx val="1173060096"/>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032186896"/>
        <c:axId val="1032176448"/>
      </c:scatterChart>
      <c:valAx>
        <c:axId val="103218689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32176448"/>
        <c:crosses val="autoZero"/>
        <c:crossBetween val="midCat"/>
      </c:valAx>
      <c:valAx>
        <c:axId val="1032176448"/>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3218689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038249168"/>
        <c:axId val="1038797904"/>
      </c:barChart>
      <c:catAx>
        <c:axId val="1038249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8797904"/>
        <c:crosses val="autoZero"/>
        <c:auto val="1"/>
        <c:lblAlgn val="ctr"/>
        <c:lblOffset val="100"/>
        <c:noMultiLvlLbl val="0"/>
      </c:catAx>
      <c:valAx>
        <c:axId val="1038797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8249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a:t>
            </a:r>
            <a:r>
              <a:rPr lang="en-US" baseline="0" dirty="0" smtClean="0"/>
              <a:t>: Say that it’s two classes as soon as you introduce the red and blue transparent panes.</a:t>
            </a:r>
          </a:p>
          <a:p>
            <a:r>
              <a:rPr lang="en-US" baseline="0" dirty="0" smtClean="0"/>
              <a:t>TODO: When you say it’s two classes, say that it’s regardless of the values of the two.</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4886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at the very beginning of the slide that you’re very briefly telling them about the hardware design. Set expectations right at the beginning.</a:t>
            </a:r>
            <a:endParaRPr lang="en-US" dirty="0" smtClean="0"/>
          </a:p>
          <a:p>
            <a:endParaRPr lang="en-US" baseline="0" dirty="0" smtClean="0"/>
          </a:p>
          <a:p>
            <a:r>
              <a:rPr lang="en-US" baseline="0" dirty="0" smtClean="0"/>
              <a:t>TODO</a:t>
            </a:r>
            <a:r>
              <a:rPr lang="en-US" baseline="0" dirty="0" smtClean="0"/>
              <a:t>: Can’t just hand this over to a tool.</a:t>
            </a:r>
          </a:p>
          <a:p>
            <a:r>
              <a:rPr lang="en-US" baseline="0" dirty="0" smtClean="0"/>
              <a:t>TODO: Say that we can alleviate wiring complexity considerably using a new optimized design of the crossbar.</a:t>
            </a:r>
            <a:endParaRPr lang="en-US" dirty="0" smtClean="0"/>
          </a:p>
          <a:p>
            <a:endParaRPr lang="en-US" dirty="0" smtClean="0"/>
          </a:p>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of manual place-and-route.</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Say that this is just the cost of logic, doesn’t include</a:t>
            </a:r>
            <a:r>
              <a:rPr lang="en-US" baseline="0" dirty="0" smtClean="0"/>
              <a:t> table memories, IOs, etc.</a:t>
            </a:r>
          </a:p>
          <a:p>
            <a:r>
              <a:rPr lang="en-US" baseline="0" dirty="0" smtClean="0"/>
              <a:t>TODO: Say that we are not changing the </a:t>
            </a:r>
            <a:r>
              <a:rPr lang="en-US" baseline="0" dirty="0" err="1" smtClean="0"/>
              <a:t>Ios</a:t>
            </a:r>
            <a:r>
              <a:rPr lang="en-US" baseline="0" dirty="0" smtClean="0"/>
              <a:t>, table memories, etc.</a:t>
            </a:r>
            <a:endParaRPr lang="en-US" dirty="0" smtClean="0"/>
          </a:p>
          <a:p>
            <a:endParaRPr lang="en-US" dirty="0" smtClean="0"/>
          </a:p>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Use different colors for memory match and action. Maybe make </a:t>
            </a:r>
            <a:r>
              <a:rPr lang="en-US" dirty="0" err="1" smtClean="0"/>
              <a:t>dRMT</a:t>
            </a:r>
            <a:r>
              <a:rPr lang="en-US" dirty="0" smtClean="0"/>
              <a:t> a banner.</a:t>
            </a:r>
          </a:p>
          <a:p>
            <a:endParaRPr lang="en-US" dirty="0" smtClean="0"/>
          </a:p>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30</a:t>
            </a:fld>
            <a:endParaRPr lang="en-US"/>
          </a:p>
        </p:txBody>
      </p:sp>
    </p:spTree>
    <p:extLst>
      <p:ext uri="{BB962C8B-B14F-4D97-AF65-F5344CB8AC3E}">
        <p14:creationId xmlns:p14="http://schemas.microsoft.com/office/powerpoint/2010/main" val="1863276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34</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46</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48</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6.xml"/><Relationship Id="rId5" Type="http://schemas.openxmlformats.org/officeDocument/2006/relationships/notesSlide" Target="../notesSlides/notesSlide24.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6.xml"/><Relationship Id="rId5" Type="http://schemas.openxmlformats.org/officeDocument/2006/relationships/image" Target="../media/image5.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6.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4" Type="http://schemas.openxmlformats.org/officeDocument/2006/relationships/slideLayout" Target="../slideLayouts/slideLayout2.xml"/><Relationship Id="rId5" Type="http://schemas.openxmlformats.org/officeDocument/2006/relationships/notesSlide" Target="../notesSlides/notesSlide30.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1.xml"/><Relationship Id="rId2" Type="http://schemas.microsoft.com/office/2007/relationships/media" Target="../media/media30.m4a"/></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xmlns:p14="http://schemas.microsoft.com/office/powerpoint/2010/main">
    <mc:Choice Requires="p14">
      <p:transition spd="slow" p14:dur="2000" advTm="9313"/>
    </mc:Choice>
    <mc:Fallback xmlns="">
      <p:transition spd="slow" advTm="9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xmlns:p14="http://schemas.microsoft.com/office/powerpoint/2010/main">
    <mc:Choice Requires="p14">
      <p:transition spd="slow" p14:dur="2000" advTm="47507"/>
    </mc:Choice>
    <mc:Fallback xmlns="">
      <p:transition spd="slow" advTm="47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xmlns:p14="http://schemas.microsoft.com/office/powerpoint/2010/main">
    <mc:Choice Requires="p14">
      <p:transition spd="slow" p14:dur="2000" advTm="100932"/>
    </mc:Choice>
    <mc:Fallback xmlns="">
      <p:transition spd="slow" advTm="10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xmlns:p14="http://schemas.microsoft.com/office/powerpoint/2010/main">
    <mc:Choice Requires="p14">
      <p:transition spd="slow" p14:dur="2000" advTm="44520"/>
    </mc:Choice>
    <mc:Fallback xmlns="">
      <p:transition spd="slow" advTm="44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xmlns:p14="http://schemas.microsoft.com/office/powerpoint/2010/main">
    <mc:Choice Requires="p14">
      <p:transition spd="slow" p14:dur="2000" advTm="59840"/>
    </mc:Choice>
    <mc:Fallback xmlns="">
      <p:transition spd="slow" advTm="59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59822"/>
    </mc:Choice>
    <mc:Fallback xmlns="">
      <p:transition spd="slow" advTm="59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33346"/>
    </mc:Choice>
    <mc:Fallback xmlns="">
      <p:transition spd="slow" advTm="33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8073"/>
    </mc:Choice>
    <mc:Fallback xmlns="">
      <p:transition spd="slow" advTm="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6035"/>
    </mc:Choice>
    <mc:Fallback xmlns="">
      <p:transition spd="slow" advTm="16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21001"/>
    </mc:Choice>
    <mc:Fallback xmlns="">
      <p:transition spd="slow" advTm="21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19137"/>
    </mc:Choice>
    <mc:Fallback xmlns="">
      <p:transition spd="slow" advTm="19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xmlns:p14="http://schemas.microsoft.com/office/powerpoint/2010/main">
    <mc:Choice Requires="p14">
      <p:transition spd="slow" p14:dur="2000" advTm="51127"/>
    </mc:Choice>
    <mc:Fallback xmlns="">
      <p:transition spd="slow" advTm="51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3411"/>
    </mc:Choice>
    <mc:Fallback xmlns="">
      <p:transition spd="slow" advTm="1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12909"/>
    </mc:Choice>
    <mc:Fallback xmlns="">
      <p:transition spd="slow" advTm="1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latin typeface="Seravek" charset="0"/>
                <a:ea typeface="Seravek" charset="0"/>
                <a:cs typeface="Seravek" charset="0"/>
              </a:rPr>
              <a:t>Objective: Minimize max </a:t>
            </a:r>
            <a:r>
              <a:rPr lang="en-US" sz="3200" dirty="0" err="1" smtClean="0">
                <a:solidFill>
                  <a:srgbClr val="FF0000"/>
                </a:solidFill>
                <a:latin typeface="Seravek" charset="0"/>
                <a:ea typeface="Seravek" charset="0"/>
                <a:cs typeface="Seravek" charset="0"/>
              </a:rPr>
              <a:t>t</a:t>
            </a:r>
            <a:r>
              <a:rPr lang="en-US" sz="3200" baseline="-25000" dirty="0" err="1" smtClean="0">
                <a:solidFill>
                  <a:srgbClr val="FF0000"/>
                </a:solidFill>
                <a:latin typeface="Seravek" charset="0"/>
                <a:ea typeface="Seravek" charset="0"/>
                <a:cs typeface="Seravek" charset="0"/>
              </a:rPr>
              <a:t>i</a:t>
            </a:r>
            <a:endParaRPr lang="en-US" sz="3200" dirty="0">
              <a:solidFill>
                <a:srgbClr val="FF0000"/>
              </a:solidFill>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latin typeface="Seravek" charset="0"/>
                <a:ea typeface="Seravek" charset="0"/>
                <a:cs typeface="Seravek" charset="0"/>
              </a:rPr>
              <a:t>1. Write </a:t>
            </a:r>
            <a:r>
              <a:rPr lang="en-US" sz="3200" dirty="0" err="1">
                <a:solidFill>
                  <a:srgbClr val="FF0000"/>
                </a:solidFill>
                <a:latin typeface="Seravek" charset="0"/>
                <a:ea typeface="Seravek" charset="0"/>
                <a:cs typeface="Seravek" charset="0"/>
              </a:rPr>
              <a:t>t</a:t>
            </a:r>
            <a:r>
              <a:rPr lang="en-US" sz="3200" baseline="-25000" dirty="0" err="1">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2</a:t>
            </a:r>
            <a:r>
              <a:rPr lang="en-US" sz="3200" dirty="0" smtClean="0">
                <a:solidFill>
                  <a:srgbClr val="FF0000"/>
                </a:solidFill>
                <a:latin typeface="Seravek" charset="0"/>
                <a:ea typeface="Seravek" charset="0"/>
                <a:cs typeface="Seravek" charset="0"/>
              </a:rPr>
              <a:t> </a:t>
            </a:r>
            <a:r>
              <a:rPr lang="en-US" sz="3200" dirty="0">
                <a:solidFill>
                  <a:srgbClr val="FF0000"/>
                </a:solidFill>
                <a:latin typeface="Seravek" charset="0"/>
                <a:ea typeface="Seravek" charset="0"/>
                <a:cs typeface="Seravek" charset="0"/>
              </a:rPr>
              <a:t>* q</a:t>
            </a:r>
            <a:r>
              <a:rPr lang="en-US" sz="3200" baseline="-25000" dirty="0">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a:t>
            </a:r>
            <a:r>
              <a:rPr lang="en-US" sz="3200" dirty="0" err="1" smtClean="0">
                <a:solidFill>
                  <a:srgbClr val="FF0000"/>
                </a:solidFill>
                <a:latin typeface="Seravek" charset="0"/>
                <a:ea typeface="Seravek" charset="0"/>
                <a:cs typeface="Seravek" charset="0"/>
              </a:rPr>
              <a:t>r</a:t>
            </a:r>
            <a:r>
              <a:rPr lang="en-US" sz="3200" baseline="-25000" dirty="0" err="1" smtClean="0">
                <a:solidFill>
                  <a:srgbClr val="FF0000"/>
                </a:solidFill>
                <a:latin typeface="Seravek" charset="0"/>
                <a:ea typeface="Seravek" charset="0"/>
                <a:cs typeface="Seravek" charset="0"/>
              </a:rPr>
              <a:t>i</a:t>
            </a:r>
            <a:r>
              <a:rPr lang="en-US" sz="3200" baseline="-25000" dirty="0" smtClean="0">
                <a:solidFill>
                  <a:srgbClr val="FF0000"/>
                </a:solidFill>
                <a:latin typeface="Seravek" charset="0"/>
                <a:ea typeface="Seravek" charset="0"/>
                <a:cs typeface="Seravek" charset="0"/>
              </a:rPr>
              <a:t>.</a:t>
            </a:r>
            <a:endParaRPr lang="en-US" sz="3200" baseline="-25000" dirty="0">
              <a:solidFill>
                <a:srgbClr val="FF0000"/>
              </a:solidFill>
              <a:latin typeface="Seravek" charset="0"/>
              <a:ea typeface="Seravek" charset="0"/>
              <a:cs typeface="Seravek" charset="0"/>
            </a:endParaRPr>
          </a:p>
          <a:p>
            <a:pPr algn="ctr"/>
            <a:r>
              <a:rPr lang="en-US" sz="3200" dirty="0">
                <a:solidFill>
                  <a:srgbClr val="FF0000"/>
                </a:solidFill>
                <a:latin typeface="Seravek" charset="0"/>
                <a:ea typeface="Seravek" charset="0"/>
                <a:cs typeface="Seravek" charset="0"/>
              </a:rPr>
              <a:t>2. </a:t>
            </a:r>
            <a:r>
              <a:rPr lang="en-US" sz="3200" dirty="0" smtClean="0">
                <a:solidFill>
                  <a:srgbClr val="FF0000"/>
                </a:solidFill>
                <a:latin typeface="Seravek" charset="0"/>
                <a:ea typeface="Seravek" charset="0"/>
                <a:cs typeface="Seravek" charset="0"/>
              </a:rPr>
              <a:t>Group </a:t>
            </a:r>
            <a:r>
              <a:rPr lang="en-US" sz="3200" dirty="0">
                <a:solidFill>
                  <a:srgbClr val="FF0000"/>
                </a:solidFill>
                <a:latin typeface="Seravek" charset="0"/>
                <a:ea typeface="Seravek" charset="0"/>
                <a:cs typeface="Seravek" charset="0"/>
              </a:rPr>
              <a:t>all t with same </a:t>
            </a:r>
            <a:r>
              <a:rPr lang="en-US" sz="3200" dirty="0" smtClean="0">
                <a:solidFill>
                  <a:srgbClr val="FF0000"/>
                </a:solidFill>
                <a:latin typeface="Seravek" charset="0"/>
                <a:ea typeface="Seravek" charset="0"/>
                <a:cs typeface="Seravek" charset="0"/>
              </a:rPr>
              <a:t>r.</a:t>
            </a:r>
          </a:p>
          <a:p>
            <a:pPr algn="ctr"/>
            <a:r>
              <a:rPr lang="en-US" sz="3200" dirty="0" smtClean="0">
                <a:solidFill>
                  <a:srgbClr val="FF0000"/>
                </a:solidFill>
                <a:latin typeface="Seravek" charset="0"/>
                <a:ea typeface="Seravek" charset="0"/>
                <a:cs typeface="Seravek" charset="0"/>
              </a:rPr>
              <a:t>3. Enforce constraints</a:t>
            </a:r>
          </a:p>
          <a:p>
            <a:pPr algn="ctr"/>
            <a:r>
              <a:rPr lang="en-US" sz="3200" dirty="0" smtClean="0">
                <a:solidFill>
                  <a:srgbClr val="FF0000"/>
                </a:solidFill>
                <a:latin typeface="Seravek" charset="0"/>
                <a:ea typeface="Seravek" charset="0"/>
                <a:cs typeface="Seravek" charset="0"/>
              </a:rPr>
              <a:t>for each group.</a:t>
            </a:r>
            <a:endParaRPr lang="en-US" sz="3200" dirty="0">
              <a:solidFill>
                <a:srgbClr val="FF0000"/>
              </a:solidFill>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cxnSp>
        <p:nvCxnSpPr>
          <p:cNvPr id="5" name="Straight Arrow Connector 4"/>
          <p:cNvCxnSpPr/>
          <p:nvPr/>
        </p:nvCxnSpPr>
        <p:spPr>
          <a:xfrm flipV="1">
            <a:off x="207034" y="1104181"/>
            <a:ext cx="29329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3849" y="603849"/>
            <a:ext cx="2282997" cy="584775"/>
          </a:xfrm>
          <a:prstGeom prst="rect">
            <a:avLst/>
          </a:prstGeom>
          <a:noFill/>
        </p:spPr>
        <p:txBody>
          <a:bodyPr wrap="none" rtlCol="0">
            <a:spAutoFit/>
          </a:bodyPr>
          <a:lstStyle/>
          <a:p>
            <a:r>
              <a:rPr lang="en-US" sz="3200" smtClean="0">
                <a:latin typeface="Seravek" charset="0"/>
                <a:ea typeface="Seravek" charset="0"/>
                <a:cs typeface="Seravek" charset="0"/>
              </a:rPr>
              <a:t>Clock cycles</a:t>
            </a:r>
            <a:endParaRPr lang="en-US" sz="3200" dirty="0">
              <a:latin typeface="Seravek" charset="0"/>
              <a:ea typeface="Seravek" charset="0"/>
              <a:cs typeface="Seravek" charset="0"/>
            </a:endParaRPr>
          </a:p>
        </p:txBody>
      </p:sp>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169364"/>
    </mc:Choice>
    <mc:Fallback xmlns="">
      <p:transition spd="slow" advTm="169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200"/>
                                  </p:stCondLst>
                                  <p:childTnLst>
                                    <p:set>
                                      <p:cBhvr>
                                        <p:cTn id="61" dur="1" fill="hold">
                                          <p:stCondLst>
                                            <p:cond delay="0"/>
                                          </p:stCondLst>
                                        </p:cTn>
                                        <p:tgtEl>
                                          <p:spTgt spid="432"/>
                                        </p:tgtEl>
                                        <p:attrNameLst>
                                          <p:attrName>style.visibility</p:attrName>
                                        </p:attrNameLst>
                                      </p:cBhvr>
                                      <p:to>
                                        <p:strVal val="visible"/>
                                      </p:to>
                                    </p:set>
                                  </p:childTnLst>
                                </p:cTn>
                              </p:par>
                            </p:childTnLst>
                          </p:cTn>
                        </p:par>
                        <p:par>
                          <p:cTn id="62" fill="hold">
                            <p:stCondLst>
                              <p:cond delay="200"/>
                            </p:stCondLst>
                            <p:childTnLst>
                              <p:par>
                                <p:cTn id="63" presetID="1" presetClass="entr" presetSubtype="0" fill="hold" nodeType="afterEffect">
                                  <p:stCondLst>
                                    <p:cond delay="200"/>
                                  </p:stCondLst>
                                  <p:childTnLst>
                                    <p:set>
                                      <p:cBhvr>
                                        <p:cTn id="64" dur="1" fill="hold">
                                          <p:stCondLst>
                                            <p:cond delay="0"/>
                                          </p:stCondLst>
                                        </p:cTn>
                                        <p:tgtEl>
                                          <p:spTgt spid="442"/>
                                        </p:tgtEl>
                                        <p:attrNameLst>
                                          <p:attrName>style.visibility</p:attrName>
                                        </p:attrNameLst>
                                      </p:cBhvr>
                                      <p:to>
                                        <p:strVal val="visible"/>
                                      </p:to>
                                    </p:set>
                                  </p:childTnLst>
                                </p:cTn>
                              </p:par>
                            </p:childTnLst>
                          </p:cTn>
                        </p:par>
                        <p:par>
                          <p:cTn id="65" fill="hold">
                            <p:stCondLst>
                              <p:cond delay="400"/>
                            </p:stCondLst>
                            <p:childTnLst>
                              <p:par>
                                <p:cTn id="66" presetID="1" presetClass="entr" presetSubtype="0" fill="hold" nodeType="afterEffect">
                                  <p:stCondLst>
                                    <p:cond delay="200"/>
                                  </p:stCondLst>
                                  <p:childTnLst>
                                    <p:set>
                                      <p:cBhvr>
                                        <p:cTn id="67" dur="1" fill="hold">
                                          <p:stCondLst>
                                            <p:cond delay="0"/>
                                          </p:stCondLst>
                                        </p:cTn>
                                        <p:tgtEl>
                                          <p:spTgt spid="452"/>
                                        </p:tgtEl>
                                        <p:attrNameLst>
                                          <p:attrName>style.visibility</p:attrName>
                                        </p:attrNameLst>
                                      </p:cBhvr>
                                      <p:to>
                                        <p:strVal val="visible"/>
                                      </p:to>
                                    </p:set>
                                  </p:childTnLst>
                                </p:cTn>
                              </p:par>
                            </p:childTnLst>
                          </p:cTn>
                        </p:par>
                        <p:par>
                          <p:cTn id="68" fill="hold">
                            <p:stCondLst>
                              <p:cond delay="600"/>
                            </p:stCondLst>
                            <p:childTnLst>
                              <p:par>
                                <p:cTn id="69" presetID="1" presetClass="entr" presetSubtype="0" fill="hold" nodeType="afterEffect">
                                  <p:stCondLst>
                                    <p:cond delay="200"/>
                                  </p:stCondLst>
                                  <p:childTnLst>
                                    <p:set>
                                      <p:cBhvr>
                                        <p:cTn id="70" dur="1" fill="hold">
                                          <p:stCondLst>
                                            <p:cond delay="0"/>
                                          </p:stCondLst>
                                        </p:cTn>
                                        <p:tgtEl>
                                          <p:spTgt spid="4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77">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77">
                                            <p:txEl>
                                              <p:pRg st="2" end="2"/>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9"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041266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2000" dirty="0"/>
                    </a:p>
                  </a:txBody>
                  <a:tcPr>
                    <a:lnT w="12700" cap="flat" cmpd="sng" algn="ctr">
                      <a:solidFill>
                        <a:schemeClr val="tx1"/>
                      </a:solidFill>
                      <a:prstDash val="solid"/>
                      <a:round/>
                      <a:headEnd type="none" w="med" len="med"/>
                      <a:tailEnd type="none" w="med" len="med"/>
                    </a:lnT>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xmlns:p14="http://schemas.microsoft.com/office/powerpoint/2010/main">
    <mc:Choice Requires="p14">
      <p:transition spd="slow" p14:dur="2000" advTm="66138"/>
    </mc:Choice>
    <mc:Fallback xmlns="">
      <p:transition spd="slow" advTm="6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2253747"/>
      </p:ext>
    </p:extLst>
  </p:cSld>
  <p:clrMapOvr>
    <a:masterClrMapping/>
  </p:clrMapOvr>
  <mc:AlternateContent xmlns:mc="http://schemas.openxmlformats.org/markup-compatibility/2006" xmlns:p14="http://schemas.microsoft.com/office/powerpoint/2010/main">
    <mc:Choice Requires="p14">
      <p:transition spd="slow" p14:dur="2000" advTm="9395"/>
    </mc:Choice>
    <mc:Fallback xmlns="">
      <p:transition spd="slow" advTm="9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xmlns:p14="http://schemas.microsoft.com/office/powerpoint/2010/main">
    <mc:Choice Requires="p14">
      <p:transition spd="slow" p14:dur="2000" advTm="3656"/>
    </mc:Choice>
    <mc:Fallback xmlns="">
      <p:transition spd="slow" advTm="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xmlns:p14="http://schemas.microsoft.com/office/powerpoint/2010/main">
    <mc:Choice Requires="p14">
      <p:transition spd="slow" p14:dur="2000" advTm="21762"/>
    </mc:Choice>
    <mc:Fallback xmlns="">
      <p:transition spd="slow" advTm="21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xmlns:p14="http://schemas.microsoft.com/office/powerpoint/2010/main">
    <mc:Choice Requires="p14">
      <p:transition spd="slow" p14:dur="2000" advTm="24793"/>
    </mc:Choice>
    <mc:Fallback xmlns="">
      <p:transition spd="slow" advTm="2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a:xfrm>
            <a:off x="838200" y="1097218"/>
            <a:ext cx="10515600" cy="5355339"/>
          </a:xfrm>
        </p:spPr>
        <p:txBody>
          <a:bodyPr>
            <a:normAutofit/>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Several optimizations to reduce the cost of storing an </a:t>
            </a:r>
            <a:r>
              <a:rPr lang="en-US" smtClean="0"/>
              <a:t>entire </a:t>
            </a:r>
            <a:r>
              <a:rPr lang="en-US" smtClean="0"/>
              <a:t>program.</a:t>
            </a:r>
            <a:endParaRPr lang="en-US" dirty="0" smtClean="0"/>
          </a:p>
          <a:p>
            <a:endParaRPr lang="en-US" dirty="0" smtClean="0"/>
          </a:p>
          <a:p>
            <a:r>
              <a:rPr lang="en-US" dirty="0" err="1" smtClean="0"/>
              <a:t>dRMT</a:t>
            </a:r>
            <a:r>
              <a:rPr lang="en-US" dirty="0" smtClean="0"/>
              <a:t> crossbar</a:t>
            </a:r>
          </a:p>
          <a:p>
            <a:pPr lvl="1"/>
            <a:r>
              <a:rPr lang="en-US" dirty="0" smtClean="0"/>
              <a:t>Wiring complexity scales with (# of processors) * (# of clusters)</a:t>
            </a:r>
          </a:p>
          <a:p>
            <a:pPr lvl="1"/>
            <a:r>
              <a:rPr lang="en-US" dirty="0" smtClean="0"/>
              <a:t>Can scale crossbar to 32 processors with new design and manual place-and-route.</a:t>
            </a:r>
          </a:p>
          <a:p>
            <a:pPr lvl="1"/>
            <a:r>
              <a:rPr lang="en-US" dirty="0" smtClean="0"/>
              <a:t>Seems hard to go beyond 32, but unlikely we’ll need more.</a:t>
            </a:r>
          </a:p>
          <a:p>
            <a:pPr lvl="1"/>
            <a:endParaRPr lang="en-US" dirty="0" smtClean="0"/>
          </a:p>
          <a:p>
            <a:pPr lvl="1"/>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xmlns:p14="http://schemas.microsoft.com/office/powerpoint/2010/main">
    <mc:Choice Requires="p14">
      <p:transition spd="slow" p14:dur="2000" advTm="125183"/>
    </mc:Choice>
    <mc:Fallback xmlns="">
      <p:transition spd="slow" advTm="12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a:t>
            </a:r>
            <a:r>
              <a:rPr lang="en-US" dirty="0" smtClean="0"/>
              <a:t>areas </a:t>
            </a:r>
            <a:r>
              <a:rPr lang="en-US" dirty="0" smtClean="0"/>
              <a:t>of RMT and </a:t>
            </a:r>
            <a:r>
              <a:rPr lang="en-US" dirty="0" err="1" smtClean="0"/>
              <a:t>dRMT</a:t>
            </a:r>
            <a:r>
              <a:rPr lang="en-US" dirty="0" smtClean="0"/>
              <a:t> logic</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xmlns:p14="http://schemas.microsoft.com/office/powerpoint/2010/main">
    <mc:Choice Requires="p14">
      <p:transition spd="slow" p14:dur="2000" advTm="38751"/>
    </mc:Choice>
    <mc:Fallback xmlns="">
      <p:transition spd="slow" advTm="38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9" grpId="0" uiExpan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xmlns:p14="http://schemas.microsoft.com/office/powerpoint/2010/main">
    <mc:Choice Requires="p14">
      <p:transition spd="slow" p14:dur="2000" advTm="65514"/>
    </mc:Choice>
    <mc:Fallback xmlns="">
      <p:transition spd="slow" advTm="65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65671" y="2632721"/>
            <a:ext cx="10515600" cy="4351338"/>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1489648" y="826495"/>
            <a:ext cx="8913809" cy="4492277"/>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7971114"/>
      </p:ext>
    </p:extLst>
  </p:cSld>
  <p:clrMapOvr>
    <a:masterClrMapping/>
  </p:clrMapOvr>
  <mc:AlternateContent xmlns:mc="http://schemas.openxmlformats.org/markup-compatibility/2006" xmlns:p14="http://schemas.microsoft.com/office/powerpoint/2010/main">
    <mc:Choice Requires="p14">
      <p:transition spd="slow" p14:dur="2000" advTm="40703"/>
    </mc:Choice>
    <mc:Fallback xmlns="">
      <p:transition spd="slow" advTm="40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31</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xmlns:p14="http://schemas.microsoft.com/office/powerpoint/2010/main">
    <mc:Choice Requires="p14">
      <p:transition p14:dur="0" advTm="8385"/>
    </mc:Choice>
    <mc:Fallback xmlns="">
      <p:transition advTm="8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45</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48</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xmlns:p14="http://schemas.microsoft.com/office/powerpoint/2010/main">
    <mc:Choice Requires="p14">
      <p:transition spd="med" p14:dur="700" advTm="18266">
        <p:fade/>
      </p:transition>
    </mc:Choice>
    <mc:Fallback xmlns="">
      <p:transition spd="med" advTm="182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xmlns:p14="http://schemas.microsoft.com/office/powerpoint/2010/main">
    <mc:Choice Requires="p14">
      <p:transition spd="med" p14:dur="700" advTm="25173">
        <p:fade/>
      </p:transition>
    </mc:Choice>
    <mc:Fallback xmlns="">
      <p:transition spd="med" advTm="251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xmlns:p14="http://schemas.microsoft.com/office/powerpoint/2010/main">
    <mc:Choice Requires="p14">
      <p:transition spd="med" p14:dur="700" advTm="3750">
        <p:fade/>
      </p:transition>
    </mc:Choice>
    <mc:Fallback xmlns="">
      <p:transition spd="med" advTm="3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xmlns:p14="http://schemas.microsoft.com/office/powerpoint/2010/main">
    <mc:Choice Requires="p14">
      <p:transition p14:dur="0" advTm="21010"/>
    </mc:Choice>
    <mc:Fallback xmlns="">
      <p:transition advTm="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couples memory allocation with </a:t>
            </a:r>
            <a:r>
              <a:rPr lang="en-US" dirty="0" err="1" smtClean="0"/>
              <a:t>match+action</a:t>
            </a:r>
            <a:r>
              <a:rPr lang="en-US" dirty="0" smtClean="0"/>
              <a:t> allocation</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477328"/>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xmlns:p14="http://schemas.microsoft.com/office/powerpoint/2010/main">
    <mc:Choice Requires="p14">
      <p:transition spd="slow" p14:dur="2000" advTm="78576"/>
    </mc:Choice>
    <mc:Fallback xmlns="">
      <p:transition spd="slow" advTm="78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6|13.4|5.6|7.7|2|0.9"/>
</p:tagLst>
</file>

<file path=ppt/tags/tag10.xml><?xml version="1.0" encoding="utf-8"?>
<p:tagLst xmlns:a="http://schemas.openxmlformats.org/drawingml/2006/main" xmlns:r="http://schemas.openxmlformats.org/officeDocument/2006/relationships" xmlns:p="http://schemas.openxmlformats.org/presentationml/2006/main">
  <p:tag name="TIMING" val="|3.6|13.6|30.6"/>
</p:tagLst>
</file>

<file path=ppt/tags/tag11.xml><?xml version="1.0" encoding="utf-8"?>
<p:tagLst xmlns:a="http://schemas.openxmlformats.org/drawingml/2006/main" xmlns:r="http://schemas.openxmlformats.org/officeDocument/2006/relationships" xmlns:p="http://schemas.openxmlformats.org/presentationml/2006/main">
  <p:tag name="TIMING" val="|5.5|6.6|8.2|7.9|5.3|13.5|3.3"/>
</p:tagLst>
</file>

<file path=ppt/tags/tag12.xml><?xml version="1.0" encoding="utf-8"?>
<p:tagLst xmlns:a="http://schemas.openxmlformats.org/drawingml/2006/main" xmlns:r="http://schemas.openxmlformats.org/officeDocument/2006/relationships" xmlns:p="http://schemas.openxmlformats.org/presentationml/2006/main">
  <p:tag name="TIMING" val="|1.9|8.7|2.2"/>
</p:tagLst>
</file>

<file path=ppt/tags/tag13.xml><?xml version="1.0" encoding="utf-8"?>
<p:tagLst xmlns:a="http://schemas.openxmlformats.org/drawingml/2006/main" xmlns:r="http://schemas.openxmlformats.org/officeDocument/2006/relationships" xmlns:p="http://schemas.openxmlformats.org/presentationml/2006/main">
  <p:tag name="TIMING" val="|4.5"/>
</p:tagLst>
</file>

<file path=ppt/tags/tag14.xml><?xml version="1.0" encoding="utf-8"?>
<p:tagLst xmlns:a="http://schemas.openxmlformats.org/drawingml/2006/main" xmlns:r="http://schemas.openxmlformats.org/officeDocument/2006/relationships" xmlns:p="http://schemas.openxmlformats.org/presentationml/2006/main">
  <p:tag name="TIMING" val="|18.3"/>
</p:tagLst>
</file>

<file path=ppt/tags/tag15.xml><?xml version="1.0" encoding="utf-8"?>
<p:tagLst xmlns:a="http://schemas.openxmlformats.org/drawingml/2006/main" xmlns:r="http://schemas.openxmlformats.org/officeDocument/2006/relationships" xmlns:p="http://schemas.openxmlformats.org/presentationml/2006/main">
  <p:tag name="TIMING" val="|26.2|12.4|8.7|10.4|18.6|11.2|17|31.6|10.9|16.8"/>
</p:tagLst>
</file>

<file path=ppt/tags/tag16.xml><?xml version="1.0" encoding="utf-8"?>
<p:tagLst xmlns:a="http://schemas.openxmlformats.org/drawingml/2006/main" xmlns:r="http://schemas.openxmlformats.org/officeDocument/2006/relationships" xmlns:p="http://schemas.openxmlformats.org/presentationml/2006/main">
  <p:tag name="TIMING" val="|8.5|5.4"/>
</p:tagLst>
</file>

<file path=ppt/tags/tag17.xml><?xml version="1.0" encoding="utf-8"?>
<p:tagLst xmlns:a="http://schemas.openxmlformats.org/drawingml/2006/main" xmlns:r="http://schemas.openxmlformats.org/officeDocument/2006/relationships" xmlns:p="http://schemas.openxmlformats.org/presentationml/2006/main">
  <p:tag name="TIMING" val="|6.9|8.6"/>
</p:tagLst>
</file>

<file path=ppt/tags/tag18.xml><?xml version="1.0" encoding="utf-8"?>
<p:tagLst xmlns:a="http://schemas.openxmlformats.org/drawingml/2006/main" xmlns:r="http://schemas.openxmlformats.org/officeDocument/2006/relationships" xmlns:p="http://schemas.openxmlformats.org/presentationml/2006/main">
  <p:tag name="TIMING" val="|2.9|12.9"/>
</p:tagLst>
</file>

<file path=ppt/tags/tag19.xml><?xml version="1.0" encoding="utf-8"?>
<p:tagLst xmlns:a="http://schemas.openxmlformats.org/drawingml/2006/main" xmlns:r="http://schemas.openxmlformats.org/officeDocument/2006/relationships" xmlns:p="http://schemas.openxmlformats.org/presentationml/2006/main">
  <p:tag name="TIMING" val="|7|0.8|3.3|11.3|27.4|15.3|19.8|11.6"/>
</p:tagLst>
</file>

<file path=ppt/tags/tag2.xml><?xml version="1.0" encoding="utf-8"?>
<p:tagLst xmlns:a="http://schemas.openxmlformats.org/drawingml/2006/main" xmlns:r="http://schemas.openxmlformats.org/officeDocument/2006/relationships" xmlns:p="http://schemas.openxmlformats.org/presentationml/2006/main">
  <p:tag name="TIMING" val="|1.7|49.9"/>
</p:tagLst>
</file>

<file path=ppt/tags/tag20.xml><?xml version="1.0" encoding="utf-8"?>
<p:tagLst xmlns:a="http://schemas.openxmlformats.org/drawingml/2006/main" xmlns:r="http://schemas.openxmlformats.org/officeDocument/2006/relationships" xmlns:p="http://schemas.openxmlformats.org/presentationml/2006/main">
  <p:tag name="TIMING" val="|14.5|19.8"/>
</p:tagLst>
</file>

<file path=ppt/tags/tag21.xml><?xml version="1.0" encoding="utf-8"?>
<p:tagLst xmlns:a="http://schemas.openxmlformats.org/drawingml/2006/main" xmlns:r="http://schemas.openxmlformats.org/officeDocument/2006/relationships" xmlns:p="http://schemas.openxmlformats.org/presentationml/2006/main">
  <p:tag name="TIMING" val="|7.2|18.8|6.8"/>
</p:tagLst>
</file>

<file path=ppt/tags/tag3.xml><?xml version="1.0" encoding="utf-8"?>
<p:tagLst xmlns:a="http://schemas.openxmlformats.org/drawingml/2006/main" xmlns:r="http://schemas.openxmlformats.org/officeDocument/2006/relationships" xmlns:p="http://schemas.openxmlformats.org/presentationml/2006/main">
  <p:tag name="TIMING" val="|2.8"/>
</p:tagLst>
</file>

<file path=ppt/tags/tag4.xml><?xml version="1.0" encoding="utf-8"?>
<p:tagLst xmlns:a="http://schemas.openxmlformats.org/drawingml/2006/main" xmlns:r="http://schemas.openxmlformats.org/officeDocument/2006/relationships" xmlns:p="http://schemas.openxmlformats.org/presentationml/2006/main">
  <p:tag name="TIMING" val="|18.9|1.2"/>
</p:tagLst>
</file>

<file path=ppt/tags/tag5.xml><?xml version="1.0" encoding="utf-8"?>
<p:tagLst xmlns:a="http://schemas.openxmlformats.org/drawingml/2006/main" xmlns:r="http://schemas.openxmlformats.org/officeDocument/2006/relationships" xmlns:p="http://schemas.openxmlformats.org/presentationml/2006/main">
  <p:tag name="TIMING" val="|14.8|1.3|0.7|1.2|0.5"/>
</p:tagLst>
</file>

<file path=ppt/tags/tag6.xml><?xml version="1.0" encoding="utf-8"?>
<p:tagLst xmlns:a="http://schemas.openxmlformats.org/drawingml/2006/main" xmlns:r="http://schemas.openxmlformats.org/officeDocument/2006/relationships" xmlns:p="http://schemas.openxmlformats.org/presentationml/2006/main">
  <p:tag name="TIMING" val="|16.9|12.6|10.2|6|11.3"/>
</p:tagLst>
</file>

<file path=ppt/tags/tag7.xml><?xml version="1.0" encoding="utf-8"?>
<p:tagLst xmlns:a="http://schemas.openxmlformats.org/drawingml/2006/main" xmlns:r="http://schemas.openxmlformats.org/officeDocument/2006/relationships" xmlns:p="http://schemas.openxmlformats.org/presentationml/2006/main">
  <p:tag name="TIMING" val="|11.8|9.9|7.9"/>
</p:tagLst>
</file>

<file path=ppt/tags/tag8.xml><?xml version="1.0" encoding="utf-8"?>
<p:tagLst xmlns:a="http://schemas.openxmlformats.org/drawingml/2006/main" xmlns:r="http://schemas.openxmlformats.org/officeDocument/2006/relationships" xmlns:p="http://schemas.openxmlformats.org/presentationml/2006/main">
  <p:tag name="TIMING" val="|7.9|21.4|5.2|5.5|21.4|18.2"/>
</p:tagLst>
</file>

<file path=ppt/tags/tag9.xml><?xml version="1.0" encoding="utf-8"?>
<p:tagLst xmlns:a="http://schemas.openxmlformats.org/drawingml/2006/main" xmlns:r="http://schemas.openxmlformats.org/officeDocument/2006/relationships" xmlns:p="http://schemas.openxmlformats.org/presentationml/2006/main">
  <p:tag name="TIMING" val="|11.4|8.8|5.6|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12242</TotalTime>
  <Words>6913</Words>
  <Application>Microsoft Macintosh PowerPoint</Application>
  <PresentationFormat>Widescreen</PresentationFormat>
  <Paragraphs>1359</Paragraphs>
  <Slides>48</Slides>
  <Notes>45</Notes>
  <HiddenSlides>1</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Evaluation: Comparing RMT and dRMT</vt:lpstr>
      <vt:lpstr>dRMT hardware feasibility</vt:lpstr>
      <vt:lpstr>Comparing areas of RMT and dRMT logic</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2772</cp:revision>
  <dcterms:created xsi:type="dcterms:W3CDTF">2017-05-13T13:11:05Z</dcterms:created>
  <dcterms:modified xsi:type="dcterms:W3CDTF">2017-08-22T05:35:37Z</dcterms:modified>
</cp:coreProperties>
</file>